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8" r:id="rId16"/>
    <p:sldId id="277" r:id="rId17"/>
    <p:sldId id="279" r:id="rId18"/>
    <p:sldId id="280" r:id="rId19"/>
    <p:sldId id="287" r:id="rId20"/>
    <p:sldId id="289" r:id="rId21"/>
    <p:sldId id="281" r:id="rId22"/>
    <p:sldId id="282" r:id="rId23"/>
    <p:sldId id="283" r:id="rId24"/>
    <p:sldId id="284" r:id="rId25"/>
    <p:sldId id="288" r:id="rId26"/>
    <p:sldId id="29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BAB"/>
    <a:srgbClr val="5C8AFF"/>
    <a:srgbClr val="35EC91"/>
    <a:srgbClr val="F7BD83"/>
    <a:srgbClr val="F2E980"/>
    <a:srgbClr val="8ED973"/>
    <a:srgbClr val="F5F5F5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38A07-E4BD-849F-CF66-83E57BBF8FA9}" v="103" dt="2024-08-20T13:33:50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F64A-B675-4186-9772-BD2F1BC9A7F0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FAC3-4E32-4C81-BBD4-C8B2C4399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04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FAC3-4E32-4C81-BBD4-C8B2C4399C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FAC3-4E32-4C81-BBD4-C8B2C4399C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8B678-BDBD-0FF8-3A05-851D3044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E8FDF6-15DE-2FCB-BE5F-CB2465691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4EE43E-AEC5-5985-8A5D-B95F9E4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D3583-9559-8B49-0C6E-CA7A9FE7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EA91-2051-8C3D-10F4-09B22748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6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BC46A-A5C1-98CD-A5CB-F92A764B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9E1B2E-48E6-AE19-2553-6623AE2F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F26D1-2D73-30AA-3E23-5C9BDE48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284A34-BF90-6BD6-F822-99A4119B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7DAF9-201B-3C6B-3867-F209F880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7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B914CB-2911-1BB2-F69B-E185E06DE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F98E85-0597-E2BA-A0B7-9AD5ED8C0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B221F-E466-DF90-21ED-16276EE2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E7C6A-9C06-F1DD-2335-8B909C77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6AF1D-B018-0609-264A-08775CA6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50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26382-1201-7D13-1E67-0295BD01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CD955-D562-6B6E-A39F-A9FB17D8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EAD64-3F5C-1C15-9251-2380EE40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7CC90-692F-2389-F874-4323D45F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911D2-4833-6C45-E743-63A5643D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7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033A8-FE81-574B-7C12-EC612B79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F518A-53A2-7F8F-E98E-22D73D520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44476-94A9-7E11-5B36-B515F6DF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F1D848-A155-DDE4-AAF0-F49EACF0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18196-AF3E-CF7F-B3D3-5E62B41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4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7DD0A-98AF-9EB7-C535-26EE82BC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587949-0700-C9A2-8C69-B88BB6CF2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9FF95-35ED-7C69-EE0A-3BDD124E5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B2DDC5-6032-947C-1D37-317CBB73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4756C3-8972-4921-4D60-DD7577C3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2D545-5ACB-7882-F619-1935B33C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617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0C961-2849-87D2-FB7E-851BC94F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3AE37-16AC-5A11-F587-111A8D19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0610C1-35CD-B986-35D3-8A07BB9C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0709D3-1AE7-2149-9899-D3403D6A1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269F43-ACFD-E4A9-FABB-7A1F72A20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C244C0-F16C-BFF0-F485-7ACBFF79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63DD4F-439F-E5F8-17DF-7FA7D00A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60171E-3191-86EC-A803-70B54E60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9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837F1-66F7-C938-E5D0-32DF9E90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C41D9E-CA64-7A13-CEE4-F038732F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6F5B52-0F25-BC1B-1FE2-2DC04C7D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9C3B47-3298-9998-F94B-778DCE2D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7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016702-8660-967F-C876-479C5653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54BD36-029E-FD3E-3331-B18D06AE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929A78-8CB8-47AD-8462-21705D55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2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9F4A3-A42B-DE5F-B179-0316A8E1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510027-3E4F-0F52-F7FC-8C56DE99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9982E-734C-27C3-0756-CE3F4EE9A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0DECB2-BF7C-1154-DE99-ED8D9732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CDF640-B88E-56C5-0260-5A58A25F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5F741-D2F6-7D02-DDBC-83A20950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5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2B4F7-9C2A-BAFE-589A-1E4F39EC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A0A836-B136-CFA6-FD86-FD3EFD931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8AA9BB-A573-F0BE-2FC9-047FDB16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59D516-6B7B-510E-C8C9-AC27A49E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44642-53A1-3245-7DA8-B517677E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3BE51D-518F-C8C7-EB75-BC3F0A65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48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54715C-2186-0EB4-D10B-DCADE46C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F07DE-29DD-2BA0-625B-FC34F8E5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98D75-D5D1-0B50-458E-BB1C7F6A9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19242-10FB-44D7-BEC0-4B6194DBE96C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09D27-1F59-644D-6C3B-D819A8E58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D1419-07BB-1EA2-7C82-9D36EB15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8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81DAD6E8-287A-C24F-D5C5-FFCF53877979}"/>
              </a:ext>
            </a:extLst>
          </p:cNvPr>
          <p:cNvSpPr/>
          <p:nvPr/>
        </p:nvSpPr>
        <p:spPr>
          <a:xfrm>
            <a:off x="-6541293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nnées stockées 5">
            <a:extLst>
              <a:ext uri="{FF2B5EF4-FFF2-40B4-BE49-F238E27FC236}">
                <a16:creationId xmlns:a16="http://schemas.microsoft.com/office/drawing/2014/main" id="{52017F53-53E5-785B-BB09-85A80E8D78F7}"/>
              </a:ext>
            </a:extLst>
          </p:cNvPr>
          <p:cNvSpPr/>
          <p:nvPr/>
        </p:nvSpPr>
        <p:spPr>
          <a:xfrm flipH="1">
            <a:off x="1286827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0AF9B8D-8C9A-55A1-C3C3-E9B641B3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2368" y="-2762250"/>
            <a:ext cx="38733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6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ctogone 2">
            <a:extLst>
              <a:ext uri="{FF2B5EF4-FFF2-40B4-BE49-F238E27FC236}">
                <a16:creationId xmlns:a16="http://schemas.microsoft.com/office/drawing/2014/main" id="{8163E1D7-6AE1-54A2-8D7B-E8887B0D5534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C26F2C22-24C4-256C-08D0-4097B0DA6657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647FE4BD-2AAB-490C-0579-BA43835C6F58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B442BE6-6EE7-1D35-A860-A40A7049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F0D50C0-2B15-F5E3-BF3A-C47A023BC58B}"/>
              </a:ext>
            </a:extLst>
          </p:cNvPr>
          <p:cNvSpPr txBox="1"/>
          <p:nvPr/>
        </p:nvSpPr>
        <p:spPr>
          <a:xfrm>
            <a:off x="1122691" y="1030654"/>
            <a:ext cx="5991880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</a:t>
            </a:r>
            <a:r>
              <a:rPr lang="fr-FR" sz="2000" b="1">
                <a:solidFill>
                  <a:srgbClr val="FE7BAB"/>
                </a:solidFill>
                <a:latin typeface="Poppins"/>
                <a:cs typeface="Poppins"/>
              </a:rPr>
              <a:t> bureau d'ordinateur </a:t>
            </a: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est comme un bureau de travail physique : il vous permet d'organiser et d'accéder facilement à vos documents, outils et applications, tout comme vous organiseriez vos papiers, stylos et fournitures sur un bureau réel.</a:t>
            </a:r>
            <a:endParaRPr lang="fr-FR" sz="2000"/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  <p:pic>
        <p:nvPicPr>
          <p:cNvPr id="22" name="Image 21" descr="Une image contenant capture d’écran, conception, texte&#10;&#10;Description générée automatiquement">
            <a:extLst>
              <a:ext uri="{FF2B5EF4-FFF2-40B4-BE49-F238E27FC236}">
                <a16:creationId xmlns:a16="http://schemas.microsoft.com/office/drawing/2014/main" id="{F3F10209-584B-EEFE-54D8-1EDF8D49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08" y="2817446"/>
            <a:ext cx="3890108" cy="38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76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capture d’écran, conception, texte&#10;&#10;Description générée automatiquement">
            <a:extLst>
              <a:ext uri="{FF2B5EF4-FFF2-40B4-BE49-F238E27FC236}">
                <a16:creationId xmlns:a16="http://schemas.microsoft.com/office/drawing/2014/main" id="{F3F10209-584B-EEFE-54D8-1EDF8D49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3322" y="-2076939"/>
            <a:ext cx="27375338" cy="2737533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235AF61-BCDC-D974-5951-1FA4AF41380C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2030B6-DE9D-5C25-C925-DBC890207C7F}"/>
              </a:ext>
            </a:extLst>
          </p:cNvPr>
          <p:cNvSpPr txBox="1"/>
          <p:nvPr/>
        </p:nvSpPr>
        <p:spPr>
          <a:xfrm>
            <a:off x="13715219" y="1116428"/>
            <a:ext cx="53519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sur le bureau de nombreuses choses utiles et indispensables</a:t>
            </a:r>
          </a:p>
        </p:txBody>
      </p:sp>
    </p:spTree>
    <p:extLst>
      <p:ext uri="{BB962C8B-B14F-4D97-AF65-F5344CB8AC3E}">
        <p14:creationId xmlns:p14="http://schemas.microsoft.com/office/powerpoint/2010/main" val="79071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464E0649-DF3D-9100-09E4-C2FD92A4A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235AF61-BCDC-D974-5951-1FA4AF41380C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F88D69D8-1B43-1634-75E1-5D8AC7AC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260CC47-B738-E032-3A25-C557DF7E7A8B}"/>
              </a:ext>
            </a:extLst>
          </p:cNvPr>
          <p:cNvSpPr txBox="1"/>
          <p:nvPr/>
        </p:nvSpPr>
        <p:spPr>
          <a:xfrm>
            <a:off x="6423302" y="1360659"/>
            <a:ext cx="5351975" cy="1200329"/>
          </a:xfrm>
          <a:prstGeom prst="rect">
            <a:avLst/>
          </a:prstGeom>
          <a:noFill/>
          <a:ln w="28575">
            <a:solidFill>
              <a:srgbClr val="5C8AFF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sur le bureau de nombreuses choses utiles et indispensables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26FD-5718-D4E7-7983-49E9C3DF9D87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ZoneTexte 3">
            <a:extLst>
              <a:ext uri="{FF2B5EF4-FFF2-40B4-BE49-F238E27FC236}">
                <a16:creationId xmlns:a16="http://schemas.microsoft.com/office/drawing/2014/main" id="{38231D7F-7CD9-60F9-3705-49A576B40606}"/>
              </a:ext>
            </a:extLst>
          </p:cNvPr>
          <p:cNvSpPr txBox="1"/>
          <p:nvPr/>
        </p:nvSpPr>
        <p:spPr>
          <a:xfrm>
            <a:off x="1626609" y="1771782"/>
            <a:ext cx="2559604" cy="156966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>
                <a:solidFill>
                  <a:srgbClr val="5C8AFF"/>
                </a:solidFill>
                <a:latin typeface="Poppins"/>
                <a:cs typeface="Poppins"/>
              </a:rPr>
              <a:t>Les icônes</a:t>
            </a:r>
            <a:endParaRPr lang="fr-FR" sz="400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0790A75-070B-30D3-0979-EE18C758EBD0}"/>
              </a:ext>
            </a:extLst>
          </p:cNvPr>
          <p:cNvSpPr/>
          <p:nvPr/>
        </p:nvSpPr>
        <p:spPr>
          <a:xfrm>
            <a:off x="698500" y="2095500"/>
            <a:ext cx="931333" cy="931333"/>
          </a:xfrm>
          <a:prstGeom prst="ellipse">
            <a:avLst/>
          </a:prstGeom>
          <a:solidFill>
            <a:srgbClr val="5C8AFF"/>
          </a:solidFill>
          <a:ln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D0457E-38F9-6D6D-E741-7D7F72F986E8}"/>
              </a:ext>
            </a:extLst>
          </p:cNvPr>
          <p:cNvSpPr txBox="1"/>
          <p:nvPr/>
        </p:nvSpPr>
        <p:spPr>
          <a:xfrm>
            <a:off x="941916" y="2148416"/>
            <a:ext cx="52070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5400" b="1">
                <a:solidFill>
                  <a:srgbClr val="FE7BAB"/>
                </a:solidFill>
                <a:latin typeface="Poppins"/>
                <a:cs typeface="Poppi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87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42072-4129-7ED7-4A54-2239715862CA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B31D32-1F21-2BC2-5A9A-4EFE0F3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5996509"/>
            <a:ext cx="2413000" cy="865731"/>
          </a:xfrm>
          <a:prstGeom prst="rect">
            <a:avLst/>
          </a:prstGeom>
        </p:spPr>
      </p:pic>
      <p:pic>
        <p:nvPicPr>
          <p:cNvPr id="13" name="Image 12" descr="Une image contenant logo, Graphique, symbole, Police&#10;&#10;Description générée automatiquement">
            <a:extLst>
              <a:ext uri="{FF2B5EF4-FFF2-40B4-BE49-F238E27FC236}">
                <a16:creationId xmlns:a16="http://schemas.microsoft.com/office/drawing/2014/main" id="{44BF5839-664C-B212-05B5-BD8D69425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83" y="4969933"/>
            <a:ext cx="1352550" cy="1373717"/>
          </a:xfrm>
          <a:prstGeom prst="rect">
            <a:avLst/>
          </a:prstGeom>
        </p:spPr>
      </p:pic>
      <p:pic>
        <p:nvPicPr>
          <p:cNvPr id="14" name="Image 13" descr="Une image contenant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37EDDA40-669E-42D1-AA55-48979318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0" y="2218266"/>
            <a:ext cx="1151468" cy="1183218"/>
          </a:xfrm>
          <a:prstGeom prst="rect">
            <a:avLst/>
          </a:prstGeom>
        </p:spPr>
      </p:pic>
      <p:pic>
        <p:nvPicPr>
          <p:cNvPr id="15" name="Image 14" descr="Une image contenant texte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B20A4FFD-FB10-B812-C787-473AF2A63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434" y="2070100"/>
            <a:ext cx="1416051" cy="1426634"/>
          </a:xfrm>
          <a:prstGeom prst="rect">
            <a:avLst/>
          </a:prstGeom>
        </p:spPr>
      </p:pic>
      <p:pic>
        <p:nvPicPr>
          <p:cNvPr id="16" name="Image 15" descr="Une image contenant Graphique, capture d’écran, dessin humoristique, symbole&#10;&#10;Description générée automatiquement">
            <a:extLst>
              <a:ext uri="{FF2B5EF4-FFF2-40B4-BE49-F238E27FC236}">
                <a16:creationId xmlns:a16="http://schemas.microsoft.com/office/drawing/2014/main" id="{A8F55658-9BB5-465A-483C-B32112ADA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267" y="4991100"/>
            <a:ext cx="1352551" cy="1352551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3EE2109F-96BA-349F-6B92-B811068168B0}"/>
              </a:ext>
            </a:extLst>
          </p:cNvPr>
          <p:cNvSpPr txBox="1"/>
          <p:nvPr/>
        </p:nvSpPr>
        <p:spPr>
          <a:xfrm>
            <a:off x="157969" y="1064326"/>
            <a:ext cx="5351975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Voici les différentes icônes qu'on peut trouver sur le bureau :</a:t>
            </a:r>
            <a:endParaRPr lang="fr-FR"/>
          </a:p>
        </p:txBody>
      </p:sp>
      <p:pic>
        <p:nvPicPr>
          <p:cNvPr id="20" name="Image 19" descr="Une image contenant cercle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7A21B79E-26E3-2993-916C-460B9B247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7" y="2080683"/>
            <a:ext cx="1500717" cy="1458384"/>
          </a:xfrm>
          <a:prstGeom prst="rect">
            <a:avLst/>
          </a:prstGeom>
        </p:spPr>
      </p:pic>
      <p:sp>
        <p:nvSpPr>
          <p:cNvPr id="21" name="ZoneTexte 3">
            <a:extLst>
              <a:ext uri="{FF2B5EF4-FFF2-40B4-BE49-F238E27FC236}">
                <a16:creationId xmlns:a16="http://schemas.microsoft.com/office/drawing/2014/main" id="{08D610B6-3706-3D62-9081-09CF65477EDC}"/>
              </a:ext>
            </a:extLst>
          </p:cNvPr>
          <p:cNvSpPr txBox="1"/>
          <p:nvPr/>
        </p:nvSpPr>
        <p:spPr>
          <a:xfrm>
            <a:off x="2232301" y="2376659"/>
            <a:ext cx="206055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5C8AFF"/>
                </a:solidFill>
                <a:latin typeface="Poppins"/>
                <a:cs typeface="Poppins"/>
              </a:rPr>
              <a:t>Le navigateur : pour faire des recherches</a:t>
            </a:r>
          </a:p>
        </p:txBody>
      </p:sp>
      <p:sp>
        <p:nvSpPr>
          <p:cNvPr id="22" name="ZoneTexte 3">
            <a:extLst>
              <a:ext uri="{FF2B5EF4-FFF2-40B4-BE49-F238E27FC236}">
                <a16:creationId xmlns:a16="http://schemas.microsoft.com/office/drawing/2014/main" id="{D5EF1DCB-A708-0019-DDA4-312DFE335F1C}"/>
              </a:ext>
            </a:extLst>
          </p:cNvPr>
          <p:cNvSpPr txBox="1"/>
          <p:nvPr/>
        </p:nvSpPr>
        <p:spPr>
          <a:xfrm>
            <a:off x="5947051" y="2376658"/>
            <a:ext cx="206055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5C8AFF"/>
                </a:solidFill>
                <a:latin typeface="Poppins"/>
                <a:cs typeface="Poppins"/>
              </a:rPr>
              <a:t>Les dossiers : pour ranger ses fichiers</a:t>
            </a:r>
          </a:p>
        </p:txBody>
      </p:sp>
      <p:sp>
        <p:nvSpPr>
          <p:cNvPr id="23" name="ZoneTexte 3">
            <a:extLst>
              <a:ext uri="{FF2B5EF4-FFF2-40B4-BE49-F238E27FC236}">
                <a16:creationId xmlns:a16="http://schemas.microsoft.com/office/drawing/2014/main" id="{8F076E73-B211-940D-A101-919DE68B4166}"/>
              </a:ext>
            </a:extLst>
          </p:cNvPr>
          <p:cNvSpPr txBox="1"/>
          <p:nvPr/>
        </p:nvSpPr>
        <p:spPr>
          <a:xfrm>
            <a:off x="10254467" y="2598907"/>
            <a:ext cx="180655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5C8AFF"/>
                </a:solidFill>
                <a:latin typeface="Poppins"/>
                <a:cs typeface="Poppins"/>
              </a:rPr>
              <a:t>Les fichiers</a:t>
            </a:r>
          </a:p>
        </p:txBody>
      </p:sp>
      <p:sp>
        <p:nvSpPr>
          <p:cNvPr id="24" name="ZoneTexte 3">
            <a:extLst>
              <a:ext uri="{FF2B5EF4-FFF2-40B4-BE49-F238E27FC236}">
                <a16:creationId xmlns:a16="http://schemas.microsoft.com/office/drawing/2014/main" id="{7451F06D-CAD1-8C44-884A-09247E182CE9}"/>
              </a:ext>
            </a:extLst>
          </p:cNvPr>
          <p:cNvSpPr txBox="1"/>
          <p:nvPr/>
        </p:nvSpPr>
        <p:spPr>
          <a:xfrm>
            <a:off x="4042050" y="4991984"/>
            <a:ext cx="2275337" cy="13346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5C8AFF"/>
                </a:solidFill>
                <a:latin typeface="Poppins"/>
                <a:cs typeface="Poppins"/>
              </a:rPr>
              <a:t>Les raccourcis : pour créer des raccourcies sur le bureau</a:t>
            </a:r>
          </a:p>
        </p:txBody>
      </p:sp>
      <p:sp>
        <p:nvSpPr>
          <p:cNvPr id="25" name="ZoneTexte 3">
            <a:extLst>
              <a:ext uri="{FF2B5EF4-FFF2-40B4-BE49-F238E27FC236}">
                <a16:creationId xmlns:a16="http://schemas.microsoft.com/office/drawing/2014/main" id="{B497A202-F0C6-2364-0245-DA47BB8C20C0}"/>
              </a:ext>
            </a:extLst>
          </p:cNvPr>
          <p:cNvSpPr txBox="1"/>
          <p:nvPr/>
        </p:nvSpPr>
        <p:spPr>
          <a:xfrm>
            <a:off x="8243633" y="5011905"/>
            <a:ext cx="1880642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5C8AFF"/>
                </a:solidFill>
                <a:latin typeface="Poppins"/>
                <a:cs typeface="Poppins"/>
              </a:rPr>
              <a:t>La corbeille : pour jeter / récupérer des fichiers</a:t>
            </a:r>
          </a:p>
        </p:txBody>
      </p:sp>
    </p:spTree>
    <p:extLst>
      <p:ext uri="{BB962C8B-B14F-4D97-AF65-F5344CB8AC3E}">
        <p14:creationId xmlns:p14="http://schemas.microsoft.com/office/powerpoint/2010/main" val="2427043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87AF138D-85EE-76A2-ADBB-8168E374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260CC47-B738-E032-3A25-C557DF7E7A8B}"/>
              </a:ext>
            </a:extLst>
          </p:cNvPr>
          <p:cNvSpPr txBox="1"/>
          <p:nvPr/>
        </p:nvSpPr>
        <p:spPr>
          <a:xfrm>
            <a:off x="6423302" y="1360659"/>
            <a:ext cx="5351975" cy="1200329"/>
          </a:xfrm>
          <a:prstGeom prst="rect">
            <a:avLst/>
          </a:prstGeom>
          <a:noFill/>
          <a:ln w="28575">
            <a:solidFill>
              <a:srgbClr val="5C8AFF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sur le bureau de nombreuses choses utiles et indispensables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26FD-5718-D4E7-7983-49E9C3DF9D87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3056DA4-AF5F-AFE1-AA4E-73D167BAAD52}"/>
              </a:ext>
            </a:extLst>
          </p:cNvPr>
          <p:cNvGrpSpPr/>
          <p:nvPr/>
        </p:nvGrpSpPr>
        <p:grpSpPr>
          <a:xfrm>
            <a:off x="606669" y="5530362"/>
            <a:ext cx="8288052" cy="966477"/>
            <a:chOff x="606669" y="5530362"/>
            <a:chExt cx="8288052" cy="96647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32AE49C-CD45-ACF8-C086-A97CF9140B1C}"/>
                </a:ext>
              </a:extLst>
            </p:cNvPr>
            <p:cNvSpPr/>
            <p:nvPr/>
          </p:nvSpPr>
          <p:spPr>
            <a:xfrm>
              <a:off x="606669" y="5530362"/>
              <a:ext cx="931333" cy="931333"/>
            </a:xfrm>
            <a:prstGeom prst="ellipse">
              <a:avLst/>
            </a:prstGeom>
            <a:solidFill>
              <a:srgbClr val="5C8A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B06DF18-E010-452D-E543-E272B6AA419A}"/>
                </a:ext>
              </a:extLst>
            </p:cNvPr>
            <p:cNvSpPr txBox="1"/>
            <p:nvPr/>
          </p:nvSpPr>
          <p:spPr>
            <a:xfrm>
              <a:off x="771931" y="5573509"/>
              <a:ext cx="5207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5400" b="1">
                  <a:solidFill>
                    <a:srgbClr val="FE7BAB"/>
                  </a:solidFill>
                  <a:latin typeface="Poppins"/>
                  <a:cs typeface="Poppins"/>
                </a:rPr>
                <a:t>2</a:t>
              </a:r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1608CAD-2A28-77B6-151C-5695B5896E05}"/>
                </a:ext>
              </a:extLst>
            </p:cNvPr>
            <p:cNvSpPr txBox="1"/>
            <p:nvPr/>
          </p:nvSpPr>
          <p:spPr>
            <a:xfrm>
              <a:off x="1682913" y="5584093"/>
              <a:ext cx="72118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4800" dirty="0">
                  <a:solidFill>
                    <a:srgbClr val="5C8AFF"/>
                  </a:solidFill>
                  <a:latin typeface="Poppins"/>
                </a:rPr>
                <a:t>La barre des tâches</a:t>
              </a:r>
              <a:endParaRPr lang="fr-FR" sz="4800" dirty="0">
                <a:solidFill>
                  <a:srgbClr val="5C8AFF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6" name="ZoneTexte 3">
            <a:extLst>
              <a:ext uri="{FF2B5EF4-FFF2-40B4-BE49-F238E27FC236}">
                <a16:creationId xmlns:a16="http://schemas.microsoft.com/office/drawing/2014/main" id="{76C1EDCD-9520-13D5-1E74-E9484EC06D5D}"/>
              </a:ext>
            </a:extLst>
          </p:cNvPr>
          <p:cNvSpPr txBox="1"/>
          <p:nvPr/>
        </p:nvSpPr>
        <p:spPr>
          <a:xfrm>
            <a:off x="1626609" y="1771782"/>
            <a:ext cx="2559604" cy="156966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>
                <a:solidFill>
                  <a:srgbClr val="5C8AFF"/>
                </a:solidFill>
                <a:latin typeface="Poppins"/>
                <a:cs typeface="Poppins"/>
              </a:rPr>
              <a:t>Les icônes</a:t>
            </a:r>
            <a:endParaRPr lang="fr-FR" sz="40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755A2B-ECB7-20B5-8F2F-40BD688DCD6B}"/>
              </a:ext>
            </a:extLst>
          </p:cNvPr>
          <p:cNvSpPr/>
          <p:nvPr/>
        </p:nvSpPr>
        <p:spPr>
          <a:xfrm>
            <a:off x="698500" y="2095500"/>
            <a:ext cx="931333" cy="931333"/>
          </a:xfrm>
          <a:prstGeom prst="ellipse">
            <a:avLst/>
          </a:prstGeom>
          <a:solidFill>
            <a:srgbClr val="5C8AFF"/>
          </a:solidFill>
          <a:ln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ED520C-7BB7-D843-BC1C-AE27311780BD}"/>
              </a:ext>
            </a:extLst>
          </p:cNvPr>
          <p:cNvSpPr txBox="1"/>
          <p:nvPr/>
        </p:nvSpPr>
        <p:spPr>
          <a:xfrm>
            <a:off x="941916" y="2148416"/>
            <a:ext cx="52070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5400" b="1">
                <a:solidFill>
                  <a:srgbClr val="FE7BAB"/>
                </a:solidFill>
                <a:latin typeface="Poppins"/>
                <a:cs typeface="Poppi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9915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B9C05104-5727-4C63-8F52-239D53CE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260CC47-B738-E032-3A25-C557DF7E7A8B}"/>
              </a:ext>
            </a:extLst>
          </p:cNvPr>
          <p:cNvSpPr txBox="1"/>
          <p:nvPr/>
        </p:nvSpPr>
        <p:spPr>
          <a:xfrm>
            <a:off x="6423302" y="1360659"/>
            <a:ext cx="5351975" cy="1200329"/>
          </a:xfrm>
          <a:prstGeom prst="rect">
            <a:avLst/>
          </a:prstGeom>
          <a:noFill/>
          <a:ln w="28575">
            <a:solidFill>
              <a:srgbClr val="5C8AFF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sur le bureau de nombreuses choses utiles et indispensables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26FD-5718-D4E7-7983-49E9C3DF9D87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608CAD-2A28-77B6-151C-5695B5896E05}"/>
              </a:ext>
            </a:extLst>
          </p:cNvPr>
          <p:cNvSpPr txBox="1"/>
          <p:nvPr/>
        </p:nvSpPr>
        <p:spPr>
          <a:xfrm>
            <a:off x="1233529" y="4245709"/>
            <a:ext cx="721180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5C8AFF"/>
                </a:solidFill>
                <a:latin typeface="Poppins"/>
              </a:rPr>
              <a:t>On trouve sur la barre des tâches </a:t>
            </a:r>
            <a:r>
              <a:rPr lang="fr-FR" sz="3600" b="1" u="sng" dirty="0">
                <a:solidFill>
                  <a:srgbClr val="5C8AFF"/>
                </a:solidFill>
                <a:latin typeface="Poppins"/>
              </a:rPr>
              <a:t>le menu Windows</a:t>
            </a:r>
            <a:r>
              <a:rPr lang="fr-FR" sz="3600" dirty="0">
                <a:solidFill>
                  <a:srgbClr val="5C8AFF"/>
                </a:solidFill>
                <a:latin typeface="Poppins"/>
              </a:rPr>
              <a:t>, en cliquant juste ici</a:t>
            </a:r>
            <a:endParaRPr lang="fr-FR" sz="3600" dirty="0">
              <a:solidFill>
                <a:srgbClr val="5C8AFF"/>
              </a:solidFill>
              <a:latin typeface="Poppins"/>
              <a:cs typeface="Poppins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EEE7A8B-4998-FEA2-27FE-17023DED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580000">
            <a:off x="4221773" y="6292036"/>
            <a:ext cx="392724" cy="412262"/>
          </a:xfrm>
          <a:prstGeom prst="rect">
            <a:avLst/>
          </a:prstGeom>
        </p:spPr>
      </p:pic>
      <p:pic>
        <p:nvPicPr>
          <p:cNvPr id="3" name="Image 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4E04345E-117D-C9C0-BC57-22591580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192" y="6919176"/>
            <a:ext cx="3286858" cy="37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6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F6957B8C-9C26-F723-A8DA-0B14085C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260CC47-B738-E032-3A25-C557DF7E7A8B}"/>
              </a:ext>
            </a:extLst>
          </p:cNvPr>
          <p:cNvSpPr txBox="1"/>
          <p:nvPr/>
        </p:nvSpPr>
        <p:spPr>
          <a:xfrm>
            <a:off x="6423302" y="1360659"/>
            <a:ext cx="5351975" cy="1200329"/>
          </a:xfrm>
          <a:prstGeom prst="rect">
            <a:avLst/>
          </a:prstGeom>
          <a:noFill/>
          <a:ln w="28575">
            <a:solidFill>
              <a:srgbClr val="5C8AFF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sur le bureau de nombreuses choses utiles et indispensables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26FD-5718-D4E7-7983-49E9C3DF9D87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 descr="Une image contenant texte, capture d’écran, Système d’exploitation, Icône d’ordinateur&#10;&#10;Description générée automatiquement">
            <a:extLst>
              <a:ext uri="{FF2B5EF4-FFF2-40B4-BE49-F238E27FC236}">
                <a16:creationId xmlns:a16="http://schemas.microsoft.com/office/drawing/2014/main" id="{2B82548E-2D65-7308-BE08-B61F04300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259" y="2657475"/>
            <a:ext cx="4493684" cy="20510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3EA257F-F1EF-5727-7F7E-02AA6F8C40DF}"/>
              </a:ext>
            </a:extLst>
          </p:cNvPr>
          <p:cNvSpPr txBox="1"/>
          <p:nvPr/>
        </p:nvSpPr>
        <p:spPr>
          <a:xfrm>
            <a:off x="-5535865" y="2122659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LES APPLICATIONS</a:t>
            </a:r>
          </a:p>
        </p:txBody>
      </p:sp>
      <p:pic>
        <p:nvPicPr>
          <p:cNvPr id="6" name="Image 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CA63237-2754-9F95-265D-9634163D3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192" y="2804379"/>
            <a:ext cx="3286858" cy="37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0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42072-4129-7ED7-4A54-2239715862CA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B31D32-1F21-2BC2-5A9A-4EFE0F3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5996509"/>
            <a:ext cx="2413000" cy="865731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3EE2109F-96BA-349F-6B92-B811068168B0}"/>
              </a:ext>
            </a:extLst>
          </p:cNvPr>
          <p:cNvSpPr txBox="1"/>
          <p:nvPr/>
        </p:nvSpPr>
        <p:spPr>
          <a:xfrm>
            <a:off x="126219" y="1254826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dans le menu Windows</a:t>
            </a:r>
          </a:p>
        </p:txBody>
      </p:sp>
      <p:pic>
        <p:nvPicPr>
          <p:cNvPr id="2" name="Image 1" descr="Une image contenant texte, capture d’écran, Système d’exploitation, Icône d’ordinateur&#10;&#10;Description générée automatiquement">
            <a:extLst>
              <a:ext uri="{FF2B5EF4-FFF2-40B4-BE49-F238E27FC236}">
                <a16:creationId xmlns:a16="http://schemas.microsoft.com/office/drawing/2014/main" id="{4586B25F-B2F7-53CB-58F7-702C1B34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1" y="2403475"/>
            <a:ext cx="4493684" cy="2051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431042-79DC-A418-489F-A681DD2D98A7}"/>
              </a:ext>
            </a:extLst>
          </p:cNvPr>
          <p:cNvSpPr txBox="1"/>
          <p:nvPr/>
        </p:nvSpPr>
        <p:spPr>
          <a:xfrm>
            <a:off x="242635" y="1868659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LES APPLICATIONS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6C7C100-7184-FCE7-C4A7-610B194C94C6}"/>
              </a:ext>
            </a:extLst>
          </p:cNvPr>
          <p:cNvSpPr txBox="1"/>
          <p:nvPr/>
        </p:nvSpPr>
        <p:spPr>
          <a:xfrm>
            <a:off x="12995551" y="1508825"/>
            <a:ext cx="3394059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 BOUTON MARCHE / ARRÊT</a:t>
            </a:r>
          </a:p>
        </p:txBody>
      </p:sp>
      <p:pic>
        <p:nvPicPr>
          <p:cNvPr id="26" name="Image 2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4874819-13CC-5E17-389B-FC43106ED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9496" y="2328863"/>
            <a:ext cx="3125258" cy="39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3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42072-4129-7ED7-4A54-2239715862CA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B31D32-1F21-2BC2-5A9A-4EFE0F3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5996509"/>
            <a:ext cx="2413000" cy="865731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3EE2109F-96BA-349F-6B92-B811068168B0}"/>
              </a:ext>
            </a:extLst>
          </p:cNvPr>
          <p:cNvSpPr txBox="1"/>
          <p:nvPr/>
        </p:nvSpPr>
        <p:spPr>
          <a:xfrm>
            <a:off x="126219" y="1254826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dans le menu Windows</a:t>
            </a:r>
          </a:p>
        </p:txBody>
      </p:sp>
      <p:pic>
        <p:nvPicPr>
          <p:cNvPr id="2" name="Image 1" descr="Une image contenant texte, capture d’écran, Système d’exploitation, Icône d’ordinateur&#10;&#10;Description générée automatiquement">
            <a:extLst>
              <a:ext uri="{FF2B5EF4-FFF2-40B4-BE49-F238E27FC236}">
                <a16:creationId xmlns:a16="http://schemas.microsoft.com/office/drawing/2014/main" id="{4586B25F-B2F7-53CB-58F7-702C1B34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1" y="2403475"/>
            <a:ext cx="4493684" cy="2051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431042-79DC-A418-489F-A681DD2D98A7}"/>
              </a:ext>
            </a:extLst>
          </p:cNvPr>
          <p:cNvSpPr txBox="1"/>
          <p:nvPr/>
        </p:nvSpPr>
        <p:spPr>
          <a:xfrm>
            <a:off x="242635" y="1868659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LES APPLICATIONS</a:t>
            </a:r>
          </a:p>
        </p:txBody>
      </p:sp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20B2436-D040-D8C8-3875-FA981FB4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56" y="2328944"/>
            <a:ext cx="3286858" cy="37257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AA5A51-0560-2FDD-6E17-BA22BE20A6C4}"/>
              </a:ext>
            </a:extLst>
          </p:cNvPr>
          <p:cNvSpPr txBox="1"/>
          <p:nvPr/>
        </p:nvSpPr>
        <p:spPr>
          <a:xfrm>
            <a:off x="7502801" y="1455908"/>
            <a:ext cx="3394059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 BOUTON MARCHE / ARRÊT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CC4E2B1-0118-8CDD-D505-AAC97F348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6273" y="5858119"/>
            <a:ext cx="392724" cy="4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3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81DAD6E8-287A-C24F-D5C5-FFCF53877979}"/>
              </a:ext>
            </a:extLst>
          </p:cNvPr>
          <p:cNvSpPr/>
          <p:nvPr/>
        </p:nvSpPr>
        <p:spPr>
          <a:xfrm>
            <a:off x="-282892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nnées stockées 5">
            <a:extLst>
              <a:ext uri="{FF2B5EF4-FFF2-40B4-BE49-F238E27FC236}">
                <a16:creationId xmlns:a16="http://schemas.microsoft.com/office/drawing/2014/main" id="{52017F53-53E5-785B-BB09-85A80E8D78F7}"/>
              </a:ext>
            </a:extLst>
          </p:cNvPr>
          <p:cNvSpPr/>
          <p:nvPr/>
        </p:nvSpPr>
        <p:spPr>
          <a:xfrm flipH="1">
            <a:off x="898207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B84FC2-EA35-45C5-CF9C-E8189E9D1896}"/>
              </a:ext>
            </a:extLst>
          </p:cNvPr>
          <p:cNvSpPr txBox="1"/>
          <p:nvPr/>
        </p:nvSpPr>
        <p:spPr>
          <a:xfrm>
            <a:off x="2405063" y="2367002"/>
            <a:ext cx="738187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6600" b="1">
                <a:solidFill>
                  <a:schemeClr val="bg1"/>
                </a:solidFill>
                <a:latin typeface="Poppins"/>
                <a:cs typeface="Poppins"/>
              </a:rPr>
              <a:t>Découverte de l'ordinateur</a:t>
            </a:r>
            <a:endParaRPr lang="fr-FR" sz="66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0AF9B8D-8C9A-55A1-C3C3-E9B641B3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3350" cy="1390650"/>
          </a:xfrm>
          <a:prstGeom prst="rect">
            <a:avLst/>
          </a:prstGeom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C9141596-7E64-221D-D177-B4294744184D}"/>
              </a:ext>
            </a:extLst>
          </p:cNvPr>
          <p:cNvSpPr/>
          <p:nvPr/>
        </p:nvSpPr>
        <p:spPr>
          <a:xfrm>
            <a:off x="-3795196" y="6858000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D20515E5-ADBB-6606-23FC-B8B2F50D5649}"/>
              </a:ext>
            </a:extLst>
          </p:cNvPr>
          <p:cNvSpPr/>
          <p:nvPr/>
        </p:nvSpPr>
        <p:spPr>
          <a:xfrm>
            <a:off x="-3312612" y="7663241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4F1A457F-6176-B024-6B9B-967258ECB42F}"/>
              </a:ext>
            </a:extLst>
          </p:cNvPr>
          <p:cNvSpPr/>
          <p:nvPr/>
        </p:nvSpPr>
        <p:spPr>
          <a:xfrm>
            <a:off x="-3621461" y="7328098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48C2A48-BAB0-B612-B920-A528C91A3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012" y="8468941"/>
            <a:ext cx="2701229" cy="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42072-4129-7ED7-4A54-2239715862CA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B31D32-1F21-2BC2-5A9A-4EFE0F3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5996509"/>
            <a:ext cx="2413000" cy="865731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3EE2109F-96BA-349F-6B92-B811068168B0}"/>
              </a:ext>
            </a:extLst>
          </p:cNvPr>
          <p:cNvSpPr txBox="1"/>
          <p:nvPr/>
        </p:nvSpPr>
        <p:spPr>
          <a:xfrm>
            <a:off x="126219" y="1254826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dans le menu Windows</a:t>
            </a:r>
          </a:p>
        </p:txBody>
      </p:sp>
      <p:pic>
        <p:nvPicPr>
          <p:cNvPr id="2" name="Image 1" descr="Une image contenant texte, capture d’écran, Système d’exploitation, Icône d’ordinateur&#10;&#10;Description générée automatiquement">
            <a:extLst>
              <a:ext uri="{FF2B5EF4-FFF2-40B4-BE49-F238E27FC236}">
                <a16:creationId xmlns:a16="http://schemas.microsoft.com/office/drawing/2014/main" id="{4586B25F-B2F7-53CB-58F7-702C1B34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1" y="2403475"/>
            <a:ext cx="4493684" cy="2051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431042-79DC-A418-489F-A681DD2D98A7}"/>
              </a:ext>
            </a:extLst>
          </p:cNvPr>
          <p:cNvSpPr txBox="1"/>
          <p:nvPr/>
        </p:nvSpPr>
        <p:spPr>
          <a:xfrm>
            <a:off x="242635" y="1868659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LES APPLICATIONS</a:t>
            </a:r>
          </a:p>
        </p:txBody>
      </p:sp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20B2436-D040-D8C8-3875-FA981FB4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56" y="2328944"/>
            <a:ext cx="3286858" cy="37257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AA5A51-0560-2FDD-6E17-BA22BE20A6C4}"/>
              </a:ext>
            </a:extLst>
          </p:cNvPr>
          <p:cNvSpPr txBox="1"/>
          <p:nvPr/>
        </p:nvSpPr>
        <p:spPr>
          <a:xfrm>
            <a:off x="7502801" y="1455908"/>
            <a:ext cx="3394059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 BOUTON MARCHE / ARRÊT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6012130-0322-CEE7-D6D3-8394D380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856" y="5826369"/>
            <a:ext cx="392724" cy="4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42072-4129-7ED7-4A54-2239715862CA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B31D32-1F21-2BC2-5A9A-4EFE0F3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5996509"/>
            <a:ext cx="2413000" cy="865731"/>
          </a:xfrm>
          <a:prstGeom prst="rect">
            <a:avLst/>
          </a:prstGeom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3EE2109F-96BA-349F-6B92-B811068168B0}"/>
              </a:ext>
            </a:extLst>
          </p:cNvPr>
          <p:cNvSpPr txBox="1"/>
          <p:nvPr/>
        </p:nvSpPr>
        <p:spPr>
          <a:xfrm>
            <a:off x="126219" y="1254826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dans le menu Windows</a:t>
            </a:r>
          </a:p>
        </p:txBody>
      </p:sp>
      <p:pic>
        <p:nvPicPr>
          <p:cNvPr id="2" name="Image 1" descr="Une image contenant texte, capture d’écran, Système d’exploitation, Icône d’ordinateur&#10;&#10;Description générée automatiquement">
            <a:extLst>
              <a:ext uri="{FF2B5EF4-FFF2-40B4-BE49-F238E27FC236}">
                <a16:creationId xmlns:a16="http://schemas.microsoft.com/office/drawing/2014/main" id="{4586B25F-B2F7-53CB-58F7-702C1B34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1" y="2403475"/>
            <a:ext cx="4493684" cy="2051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431042-79DC-A418-489F-A681DD2D98A7}"/>
              </a:ext>
            </a:extLst>
          </p:cNvPr>
          <p:cNvSpPr txBox="1"/>
          <p:nvPr/>
        </p:nvSpPr>
        <p:spPr>
          <a:xfrm>
            <a:off x="242635" y="1868659"/>
            <a:ext cx="53519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LES APPLICATIONS</a:t>
            </a:r>
          </a:p>
        </p:txBody>
      </p:sp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20B2436-D040-D8C8-3875-FA981FB4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57" y="2328944"/>
            <a:ext cx="3286858" cy="37257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AA5A51-0560-2FDD-6E17-BA22BE20A6C4}"/>
              </a:ext>
            </a:extLst>
          </p:cNvPr>
          <p:cNvSpPr txBox="1"/>
          <p:nvPr/>
        </p:nvSpPr>
        <p:spPr>
          <a:xfrm>
            <a:off x="7502802" y="1455908"/>
            <a:ext cx="3394059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5C8AFF"/>
                </a:solidFill>
                <a:latin typeface="Poppins"/>
                <a:cs typeface="Poppins"/>
              </a:rPr>
              <a:t>LE BOUTON MARCHE / ARRÊT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6012130-0322-CEE7-D6D3-8394D380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856" y="5826369"/>
            <a:ext cx="392724" cy="412262"/>
          </a:xfrm>
          <a:prstGeom prst="rect">
            <a:avLst/>
          </a:prstGeom>
        </p:spPr>
      </p:pic>
      <p:pic>
        <p:nvPicPr>
          <p:cNvPr id="6" name="Image 5" descr="Une image contenant texte, Police, conception, algèbre&#10;&#10;Description générée automatiquement">
            <a:extLst>
              <a:ext uri="{FF2B5EF4-FFF2-40B4-BE49-F238E27FC236}">
                <a16:creationId xmlns:a16="http://schemas.microsoft.com/office/drawing/2014/main" id="{D70A4EAC-69FF-5155-5968-FF7AA5087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025" y="4757737"/>
            <a:ext cx="1187450" cy="10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3587B04E-AF5F-63D8-C685-FA72E162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260CC47-B738-E032-3A25-C557DF7E7A8B}"/>
              </a:ext>
            </a:extLst>
          </p:cNvPr>
          <p:cNvSpPr txBox="1"/>
          <p:nvPr/>
        </p:nvSpPr>
        <p:spPr>
          <a:xfrm>
            <a:off x="6423302" y="1360659"/>
            <a:ext cx="5351975" cy="1200329"/>
          </a:xfrm>
          <a:prstGeom prst="rect">
            <a:avLst/>
          </a:prstGeom>
          <a:noFill/>
          <a:ln w="28575">
            <a:solidFill>
              <a:srgbClr val="5C8AFF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>
                <a:solidFill>
                  <a:srgbClr val="5C8AFF"/>
                </a:solidFill>
                <a:latin typeface="Poppins"/>
                <a:cs typeface="Poppins"/>
              </a:rPr>
              <a:t>On trouve sur le bureau de nombreuses choses utiles et indispensables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F626FD-5718-D4E7-7983-49E9C3DF9D87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BUREAU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C9D2B9-2B6D-7432-9019-BC19797BACB1}"/>
              </a:ext>
            </a:extLst>
          </p:cNvPr>
          <p:cNvSpPr txBox="1"/>
          <p:nvPr/>
        </p:nvSpPr>
        <p:spPr>
          <a:xfrm>
            <a:off x="2349664" y="3175978"/>
            <a:ext cx="74902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5C8AFF"/>
                </a:solidFill>
                <a:latin typeface="Poppins"/>
              </a:rPr>
              <a:t>Sur la </a:t>
            </a:r>
            <a:r>
              <a:rPr lang="fr-FR" sz="3600" b="1" u="sng" dirty="0">
                <a:solidFill>
                  <a:srgbClr val="FE7BAB"/>
                </a:solidFill>
                <a:latin typeface="Poppins"/>
              </a:rPr>
              <a:t>barre des tâches</a:t>
            </a:r>
            <a:r>
              <a:rPr lang="fr-FR" sz="3600" dirty="0">
                <a:solidFill>
                  <a:srgbClr val="5C8AFF"/>
                </a:solidFill>
                <a:latin typeface="Poppins"/>
              </a:rPr>
              <a:t>, on peut trouver aussi</a:t>
            </a:r>
            <a:endParaRPr lang="fr-FR" sz="3600"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021714-AF45-3800-C634-74AF4E438DB5}"/>
              </a:ext>
            </a:extLst>
          </p:cNvPr>
          <p:cNvSpPr txBox="1"/>
          <p:nvPr/>
        </p:nvSpPr>
        <p:spPr>
          <a:xfrm>
            <a:off x="5004615" y="5550064"/>
            <a:ext cx="45057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rgbClr val="5C8AFF"/>
                </a:solidFill>
                <a:latin typeface="Poppins"/>
              </a:rPr>
              <a:t>Les icônes épinglées</a:t>
            </a:r>
            <a:endParaRPr lang="fr-FR" sz="28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186BFA2-A9D8-712F-51DB-7339D0E75B7F}"/>
              </a:ext>
            </a:extLst>
          </p:cNvPr>
          <p:cNvSpPr txBox="1"/>
          <p:nvPr/>
        </p:nvSpPr>
        <p:spPr>
          <a:xfrm>
            <a:off x="10660348" y="4624592"/>
            <a:ext cx="1653116" cy="13947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rgbClr val="5C8AFF"/>
                </a:solidFill>
                <a:latin typeface="Poppins"/>
              </a:rPr>
              <a:t>Le wifi </a:t>
            </a:r>
            <a:endParaRPr lang="fr-FR" dirty="0">
              <a:solidFill>
                <a:srgbClr val="000000"/>
              </a:solidFill>
              <a:latin typeface="Aptos" panose="02110004020202020204"/>
            </a:endParaRPr>
          </a:p>
          <a:p>
            <a:r>
              <a:rPr lang="fr-FR" sz="2800" b="1" dirty="0">
                <a:solidFill>
                  <a:srgbClr val="5C8AFF"/>
                </a:solidFill>
                <a:latin typeface="Poppins"/>
              </a:rPr>
              <a:t>Le son </a:t>
            </a:r>
            <a:endParaRPr lang="fr-FR" dirty="0">
              <a:solidFill>
                <a:srgbClr val="000000"/>
              </a:solidFill>
              <a:latin typeface="Aptos" panose="02110004020202020204"/>
            </a:endParaRPr>
          </a:p>
          <a:p>
            <a:r>
              <a:rPr lang="fr-FR" sz="2800" b="1" dirty="0">
                <a:solidFill>
                  <a:srgbClr val="5C8AFF"/>
                </a:solidFill>
                <a:latin typeface="Poppins"/>
              </a:rPr>
              <a:t>La date</a:t>
            </a:r>
            <a:endParaRPr lang="fr-FR" dirty="0"/>
          </a:p>
        </p:txBody>
      </p:sp>
      <p:pic>
        <p:nvPicPr>
          <p:cNvPr id="7" name="Image 6" descr="Une image contenant cœur, rose, créativité&#10;&#10;Description générée automatiquement">
            <a:extLst>
              <a:ext uri="{FF2B5EF4-FFF2-40B4-BE49-F238E27FC236}">
                <a16:creationId xmlns:a16="http://schemas.microsoft.com/office/drawing/2014/main" id="{774F8BAB-62DE-138C-CD8F-F028EFE7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83" y="6026150"/>
            <a:ext cx="605367" cy="605367"/>
          </a:xfrm>
          <a:prstGeom prst="rect">
            <a:avLst/>
          </a:prstGeom>
        </p:spPr>
      </p:pic>
      <p:pic>
        <p:nvPicPr>
          <p:cNvPr id="8" name="Image 7" descr="Une image contenant cœur, rose, créativité&#10;&#10;Description générée automatiquement">
            <a:extLst>
              <a:ext uri="{FF2B5EF4-FFF2-40B4-BE49-F238E27FC236}">
                <a16:creationId xmlns:a16="http://schemas.microsoft.com/office/drawing/2014/main" id="{1BE56263-C36E-6063-6CBA-AF4D56DCF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816" y="6026149"/>
            <a:ext cx="605367" cy="6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9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858B65D9-D75B-939D-0B1A-24713B62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5996509"/>
            <a:ext cx="2413000" cy="865731"/>
          </a:xfrm>
          <a:prstGeom prst="rect">
            <a:avLst/>
          </a:prstGeom>
        </p:spPr>
      </p:pic>
      <p:pic>
        <p:nvPicPr>
          <p:cNvPr id="4" name="Image 3" descr="Une image contenant capture d’écran, multimédia, texte, écran&#10;&#10;Description générée automatiquement">
            <a:extLst>
              <a:ext uri="{FF2B5EF4-FFF2-40B4-BE49-F238E27FC236}">
                <a16:creationId xmlns:a16="http://schemas.microsoft.com/office/drawing/2014/main" id="{2AC42F7A-9634-286C-C16B-1F52A027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36" y="87681"/>
            <a:ext cx="6620005" cy="66200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695910-4F60-75C3-CE15-031545FA5D34}"/>
              </a:ext>
            </a:extLst>
          </p:cNvPr>
          <p:cNvSpPr txBox="1"/>
          <p:nvPr/>
        </p:nvSpPr>
        <p:spPr>
          <a:xfrm>
            <a:off x="3826885" y="1038616"/>
            <a:ext cx="456294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400" b="1" dirty="0">
                <a:solidFill>
                  <a:srgbClr val="5C8AFF"/>
                </a:solidFill>
                <a:latin typeface="Poppins"/>
                <a:cs typeface="Poppins"/>
              </a:rPr>
              <a:t>FIN !</a:t>
            </a:r>
          </a:p>
          <a:p>
            <a:pPr algn="ctr"/>
            <a:r>
              <a:rPr lang="fr-FR" sz="3600" dirty="0">
                <a:solidFill>
                  <a:srgbClr val="FE7BAB"/>
                </a:solidFill>
                <a:latin typeface="Poppins"/>
                <a:cs typeface="Poppins"/>
              </a:rPr>
              <a:t>Vous êtes maintenant de véritables pros !</a:t>
            </a:r>
          </a:p>
        </p:txBody>
      </p:sp>
    </p:spTree>
    <p:extLst>
      <p:ext uri="{BB962C8B-B14F-4D97-AF65-F5344CB8AC3E}">
        <p14:creationId xmlns:p14="http://schemas.microsoft.com/office/powerpoint/2010/main" val="351762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7471831" y="7326109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2747217" y="-1436892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7667217" y="2197262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80000">
            <a:off x="7868471" y="7742983"/>
            <a:ext cx="2463801" cy="2463801"/>
          </a:xfrm>
          <a:prstGeom prst="rect">
            <a:avLst/>
          </a:prstGeom>
        </p:spPr>
      </p:pic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0">
            <a:off x="8141676" y="2768600"/>
            <a:ext cx="2385647" cy="2375878"/>
          </a:xfrm>
          <a:prstGeom prst="rect">
            <a:avLst/>
          </a:prstGeom>
        </p:spPr>
      </p:pic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23649678" y="-1241506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0000">
            <a:off x="13207022" y="-894862"/>
            <a:ext cx="2375878" cy="2375878"/>
          </a:xfrm>
          <a:prstGeom prst="rect">
            <a:avLst/>
          </a:prstGeom>
        </p:spPr>
      </p:pic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14759677" y="-6770892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0">
            <a:off x="24256020" y="-787402"/>
            <a:ext cx="2375878" cy="2375878"/>
          </a:xfrm>
          <a:prstGeom prst="rect">
            <a:avLst/>
          </a:prstGeom>
        </p:spPr>
      </p:pic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23356600" y="-5373893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18657601" y="-4787738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40000">
            <a:off x="23826175" y="-4880709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140000">
            <a:off x="15419753" y="-5965093"/>
            <a:ext cx="1946031" cy="1946031"/>
          </a:xfrm>
          <a:prstGeom prst="rect">
            <a:avLst/>
          </a:prstGeom>
        </p:spPr>
      </p:pic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00000">
            <a:off x="19117406" y="-4275016"/>
            <a:ext cx="2375878" cy="2375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ACA698-E56C-3A58-3C5E-A9640B69AA5B}"/>
              </a:ext>
            </a:extLst>
          </p:cNvPr>
          <p:cNvSpPr txBox="1"/>
          <p:nvPr/>
        </p:nvSpPr>
        <p:spPr>
          <a:xfrm>
            <a:off x="2500152" y="1489808"/>
            <a:ext cx="4702342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LA SOURIS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Une souris permet de pointer, cliquer et interagir avec des éléments à l'écran.</a:t>
            </a:r>
            <a:endParaRPr lang="fr-FR">
              <a:solidFill>
                <a:srgbClr val="FFFFFF"/>
              </a:solidFill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8812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11281832" y="10012647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7471831" y="7326109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2747217" y="-1436892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7667217" y="2197262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40000">
            <a:off x="11707779" y="10556521"/>
            <a:ext cx="2463801" cy="2463801"/>
          </a:xfrm>
          <a:prstGeom prst="rect">
            <a:avLst/>
          </a:prstGeom>
        </p:spPr>
      </p:pic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80000">
            <a:off x="7936522" y="7926754"/>
            <a:ext cx="2385647" cy="2375878"/>
          </a:xfrm>
          <a:prstGeom prst="rect">
            <a:avLst/>
          </a:prstGeom>
        </p:spPr>
      </p:pic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23239371" y="-6272660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8175868" y="2768600"/>
            <a:ext cx="2375878" cy="2375878"/>
          </a:xfrm>
          <a:prstGeom prst="rect">
            <a:avLst/>
          </a:prstGeom>
        </p:spPr>
      </p:pic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18921370" y="-6331277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">
            <a:off x="13216790" y="-973018"/>
            <a:ext cx="2375878" cy="2375878"/>
          </a:xfrm>
          <a:prstGeom prst="rect">
            <a:avLst/>
          </a:prstGeom>
        </p:spPr>
      </p:pic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14593600" y="-6634124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40000">
            <a:off x="19390944" y="-5838093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80000">
            <a:off x="23928754" y="-5496170"/>
            <a:ext cx="1946031" cy="1946031"/>
          </a:xfrm>
          <a:prstGeom prst="rect">
            <a:avLst/>
          </a:prstGeom>
        </p:spPr>
      </p:pic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460000">
            <a:off x="15063176" y="-6140939"/>
            <a:ext cx="2375878" cy="2375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E764A51-481C-23C5-D081-749A5000A006}"/>
              </a:ext>
            </a:extLst>
          </p:cNvPr>
          <p:cNvSpPr txBox="1"/>
          <p:nvPr/>
        </p:nvSpPr>
        <p:spPr>
          <a:xfrm>
            <a:off x="2500152" y="1489808"/>
            <a:ext cx="4702342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LE CLAVIER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 clavier permet de saisir du texte et de contrôler des commandes sur un ordinateur.</a:t>
            </a:r>
            <a:endParaRPr lang="fr-FR">
              <a:solidFill>
                <a:srgbClr val="5C8AFF"/>
              </a:solidFill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64892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15980831" y="9426492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11281832" y="10012647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7471831" y="7326109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2942602" y="-3126969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7667217" y="2197262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80000">
            <a:off x="16406779" y="9882444"/>
            <a:ext cx="2463801" cy="2463801"/>
          </a:xfrm>
          <a:prstGeom prst="rect">
            <a:avLst/>
          </a:prstGeom>
        </p:spPr>
      </p:pic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60000">
            <a:off x="11951676" y="10505831"/>
            <a:ext cx="2385647" cy="2375878"/>
          </a:xfrm>
          <a:prstGeom prst="rect">
            <a:avLst/>
          </a:prstGeom>
        </p:spPr>
      </p:pic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19614986" y="-6516891"/>
            <a:ext cx="3321538" cy="33703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240000">
            <a:off x="7941406" y="7799754"/>
            <a:ext cx="2375878" cy="2375878"/>
          </a:xfrm>
          <a:prstGeom prst="rect">
            <a:avLst/>
          </a:prstGeom>
        </p:spPr>
      </p:pic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24470292" y="-6653661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8224713" y="2690444"/>
            <a:ext cx="2375878" cy="2375878"/>
          </a:xfrm>
          <a:prstGeom prst="rect">
            <a:avLst/>
          </a:prstGeom>
        </p:spPr>
      </p:pic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80000">
            <a:off x="20084560" y="-5974862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80000">
            <a:off x="13631985" y="-2418863"/>
            <a:ext cx="1946031" cy="1946031"/>
          </a:xfrm>
          <a:prstGeom prst="rect">
            <a:avLst/>
          </a:prstGeom>
        </p:spPr>
      </p:pic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0000">
            <a:off x="24939868" y="-6111630"/>
            <a:ext cx="2375878" cy="2375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9F922F8-7FD3-19A0-D496-C22183822079}"/>
              </a:ext>
            </a:extLst>
          </p:cNvPr>
          <p:cNvSpPr txBox="1"/>
          <p:nvPr/>
        </p:nvSpPr>
        <p:spPr>
          <a:xfrm>
            <a:off x="2500152" y="1489808"/>
            <a:ext cx="4702342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LE PC PORTABLE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 ordinateur similaire au PC fixe, mais le clavier et la souris sont déjà intégrés. Pratique pour se déplacer</a:t>
            </a:r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69554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19517292" y="6681338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16723294" y="10227570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11907062" y="9748878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7686755" y="2177723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8184986" y="7570339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80000">
            <a:off x="19943241" y="7137290"/>
            <a:ext cx="2463801" cy="2463801"/>
          </a:xfrm>
          <a:prstGeom prst="rect">
            <a:avLst/>
          </a:prstGeom>
        </p:spPr>
      </p:pic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60000">
            <a:off x="17393138" y="10720754"/>
            <a:ext cx="2385647" cy="2375878"/>
          </a:xfrm>
          <a:prstGeom prst="rect">
            <a:avLst/>
          </a:prstGeom>
        </p:spPr>
      </p:pic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12356447" y="-3957353"/>
            <a:ext cx="3321538" cy="33703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60000">
            <a:off x="12376637" y="10222523"/>
            <a:ext cx="2375878" cy="2375878"/>
          </a:xfrm>
          <a:prstGeom prst="rect">
            <a:avLst/>
          </a:prstGeom>
        </p:spPr>
      </p:pic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23991600" y="-5598585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8654559" y="8063521"/>
            <a:ext cx="2375878" cy="2375878"/>
          </a:xfrm>
          <a:prstGeom prst="rect">
            <a:avLst/>
          </a:prstGeom>
        </p:spPr>
      </p:pic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000">
            <a:off x="12826021" y="-3415324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80000">
            <a:off x="8376138" y="2885829"/>
            <a:ext cx="1946031" cy="1946031"/>
          </a:xfrm>
          <a:prstGeom prst="rect">
            <a:avLst/>
          </a:prstGeom>
        </p:spPr>
      </p:pic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0000">
            <a:off x="24461175" y="-5056554"/>
            <a:ext cx="2375878" cy="23758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B41330A-D3F2-4368-CDD3-4780143B3BD4}"/>
              </a:ext>
            </a:extLst>
          </p:cNvPr>
          <p:cNvSpPr txBox="1"/>
          <p:nvPr/>
        </p:nvSpPr>
        <p:spPr>
          <a:xfrm>
            <a:off x="2500152" y="1489808"/>
            <a:ext cx="4702342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LA CLÉ USB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Une clé USB permet de stocker et transférer des fichiers entre différents appareils.</a:t>
            </a:r>
            <a:endParaRPr lang="fr-FR">
              <a:solidFill>
                <a:srgbClr val="5C8AFF"/>
              </a:solidFill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867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7676986" y="2167955"/>
            <a:ext cx="3321538" cy="33703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8146560" y="2709984"/>
            <a:ext cx="2375878" cy="2375878"/>
          </a:xfrm>
          <a:prstGeom prst="rect">
            <a:avLst/>
          </a:prstGeom>
        </p:spPr>
      </p:pic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22731369" y="3115569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21510217" y="7638724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17211754" y="10022417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8614832" y="7882954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13030524" y="9397185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80000">
            <a:off x="23157318" y="3571521"/>
            <a:ext cx="2463801" cy="2463801"/>
          </a:xfrm>
          <a:prstGeom prst="rect">
            <a:avLst/>
          </a:prstGeom>
        </p:spPr>
      </p:pic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60000">
            <a:off x="22180061" y="8131908"/>
            <a:ext cx="2385647" cy="2375878"/>
          </a:xfrm>
          <a:prstGeom prst="rect">
            <a:avLst/>
          </a:prstGeom>
        </p:spPr>
      </p:pic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60000">
            <a:off x="17681329" y="10496061"/>
            <a:ext cx="2375878" cy="2375878"/>
          </a:xfrm>
          <a:prstGeom prst="rect">
            <a:avLst/>
          </a:prstGeom>
        </p:spPr>
      </p:pic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12669062" y="-3253970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F2E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40000">
            <a:off x="13500097" y="9890367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80000">
            <a:off x="9382369" y="8464060"/>
            <a:ext cx="1946031" cy="1946031"/>
          </a:xfrm>
          <a:prstGeom prst="rect">
            <a:avLst/>
          </a:prstGeom>
        </p:spPr>
      </p:pic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720000">
            <a:off x="13138637" y="-2711939"/>
            <a:ext cx="2375878" cy="2375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96FDB68-E096-5FEA-0CD2-6B872838FF1E}"/>
              </a:ext>
            </a:extLst>
          </p:cNvPr>
          <p:cNvSpPr txBox="1"/>
          <p:nvPr/>
        </p:nvSpPr>
        <p:spPr>
          <a:xfrm>
            <a:off x="2500152" y="1489808"/>
            <a:ext cx="4702342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LA TABLETTE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Une tablette permet de naviguer sur Internet, lire, jouer à des jeux et utiliser des applications sur un écran tactile.</a:t>
            </a:r>
            <a:endParaRPr lang="fr-FR">
              <a:solidFill>
                <a:srgbClr val="5C8AFF"/>
              </a:solidFill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4202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7686754" y="2187492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F2E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00">
            <a:off x="8019560" y="2680676"/>
            <a:ext cx="2375878" cy="2375878"/>
          </a:xfrm>
          <a:prstGeom prst="rect">
            <a:avLst/>
          </a:prstGeom>
        </p:spPr>
      </p:pic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8986063" y="8078340"/>
            <a:ext cx="3321538" cy="33703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000">
            <a:off x="9455637" y="8571522"/>
            <a:ext cx="2375878" cy="2375878"/>
          </a:xfrm>
          <a:prstGeom prst="rect">
            <a:avLst/>
          </a:prstGeom>
        </p:spPr>
      </p:pic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14661984" y="-3732662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22956063" y="4072955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21754446" y="8635186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3157524" y="9817262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17465755" y="10325262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80000">
            <a:off x="15087933" y="-3276710"/>
            <a:ext cx="2463801" cy="2463801"/>
          </a:xfrm>
          <a:prstGeom prst="rect">
            <a:avLst/>
          </a:prstGeom>
        </p:spPr>
      </p:pic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60000">
            <a:off x="23625907" y="4566139"/>
            <a:ext cx="2385647" cy="2375878"/>
          </a:xfrm>
          <a:prstGeom prst="rect">
            <a:avLst/>
          </a:prstGeom>
        </p:spPr>
      </p:pic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60000">
            <a:off x="22224021" y="9108830"/>
            <a:ext cx="2375878" cy="2375878"/>
          </a:xfrm>
          <a:prstGeom prst="rect">
            <a:avLst/>
          </a:prstGeom>
        </p:spPr>
      </p:pic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0000">
            <a:off x="17935328" y="10818444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80000">
            <a:off x="13925061" y="10398368"/>
            <a:ext cx="1946031" cy="19460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B7027D-C28A-6341-FC03-C37C38C5A372}"/>
              </a:ext>
            </a:extLst>
          </p:cNvPr>
          <p:cNvSpPr txBox="1"/>
          <p:nvPr/>
        </p:nvSpPr>
        <p:spPr>
          <a:xfrm>
            <a:off x="2500152" y="1489808"/>
            <a:ext cx="4702342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LE SMARTPHONE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 smartphone permet de téléphoner, envoyer des messages, naviguer sur Internet et utiliser des applications.</a:t>
            </a:r>
            <a:endParaRPr lang="fr-FR">
              <a:solidFill>
                <a:srgbClr val="5C8AFF"/>
              </a:solidFill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9460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B106DD89-0107-EA1A-607C-C1A25B5489DC}"/>
              </a:ext>
            </a:extLst>
          </p:cNvPr>
          <p:cNvSpPr/>
          <p:nvPr/>
        </p:nvSpPr>
        <p:spPr>
          <a:xfrm>
            <a:off x="7657446" y="2187492"/>
            <a:ext cx="3321538" cy="3370384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pture d’écran, multimédia, Appareil électronique, écran&#10;&#10;Description générée automatiquement">
            <a:extLst>
              <a:ext uri="{FF2B5EF4-FFF2-40B4-BE49-F238E27FC236}">
                <a16:creationId xmlns:a16="http://schemas.microsoft.com/office/drawing/2014/main" id="{7C9C5FCE-563D-69AB-A14F-DF79DA05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8083395" y="2643444"/>
            <a:ext cx="2463801" cy="2463801"/>
          </a:xfrm>
          <a:prstGeom prst="rect">
            <a:avLst/>
          </a:prstGeom>
        </p:spPr>
      </p:pic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9464754" y="7521492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F2E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Téléphone mobile, capture d’écran, Appareil mobile, Appareil de communication&#10;&#10;Description générée automatiquement">
            <a:extLst>
              <a:ext uri="{FF2B5EF4-FFF2-40B4-BE49-F238E27FC236}">
                <a16:creationId xmlns:a16="http://schemas.microsoft.com/office/drawing/2014/main" id="{22B9BE50-AFAF-DEC3-3F39-7C354CC1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">
            <a:off x="9797560" y="8014676"/>
            <a:ext cx="2375878" cy="2375878"/>
          </a:xfrm>
          <a:prstGeom prst="rect">
            <a:avLst/>
          </a:prstGeom>
        </p:spPr>
      </p:pic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14525217" y="9270186"/>
            <a:ext cx="3321538" cy="33703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rgbClr val="DCE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Téléphone mobile, dessin humoristique, conception&#10;&#10;Description générée automatiquement">
            <a:extLst>
              <a:ext uri="{FF2B5EF4-FFF2-40B4-BE49-F238E27FC236}">
                <a16:creationId xmlns:a16="http://schemas.microsoft.com/office/drawing/2014/main" id="{BFE67785-75A8-2EBA-0AAB-506661703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000">
            <a:off x="14994791" y="9763368"/>
            <a:ext cx="2375878" cy="2375878"/>
          </a:xfrm>
          <a:prstGeom prst="rect">
            <a:avLst/>
          </a:prstGeom>
        </p:spPr>
      </p:pic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20191371" y="-2306353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23503138" y="1366878"/>
            <a:ext cx="3321538" cy="33703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ED9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9048370" y="9465570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FE7BAB"/>
                </a:solidFill>
                <a:latin typeface="Poppins"/>
                <a:cs typeface="Poppins"/>
              </a:rPr>
              <a:t>LE MATÉRIEL</a:t>
            </a:r>
            <a:endParaRPr lang="fr-FR" sz="4400" b="1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22389447" y="5909570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cercle, symbole, Graphique&#10;&#10;Description générée automatiquement">
            <a:extLst>
              <a:ext uri="{FF2B5EF4-FFF2-40B4-BE49-F238E27FC236}">
                <a16:creationId xmlns:a16="http://schemas.microsoft.com/office/drawing/2014/main" id="{B872CA25-4D57-2637-4542-FAA93566B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60000">
            <a:off x="20861215" y="-1813169"/>
            <a:ext cx="2385647" cy="2375878"/>
          </a:xfrm>
          <a:prstGeom prst="rect">
            <a:avLst/>
          </a:prstGeom>
        </p:spPr>
      </p:pic>
      <p:pic>
        <p:nvPicPr>
          <p:cNvPr id="16" name="Image 15" descr="Une image contenant clavier, Rectangle, capture d’écran, carré&#10;&#10;Description générée automatiquement">
            <a:extLst>
              <a:ext uri="{FF2B5EF4-FFF2-40B4-BE49-F238E27FC236}">
                <a16:creationId xmlns:a16="http://schemas.microsoft.com/office/drawing/2014/main" id="{F4B40532-C612-9481-266A-FE916508C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60000">
            <a:off x="23972713" y="1840522"/>
            <a:ext cx="2375878" cy="2375878"/>
          </a:xfrm>
          <a:prstGeom prst="rect">
            <a:avLst/>
          </a:prstGeom>
        </p:spPr>
      </p:pic>
      <p:pic>
        <p:nvPicPr>
          <p:cNvPr id="18" name="Image 17" descr="Une image contenant capture d’écran, texte, ordinateur, affichage&#10;&#10;Description générée automatiquement">
            <a:extLst>
              <a:ext uri="{FF2B5EF4-FFF2-40B4-BE49-F238E27FC236}">
                <a16:creationId xmlns:a16="http://schemas.microsoft.com/office/drawing/2014/main" id="{6D2D2742-C2E9-B65F-B899-ABEA4CB58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0000">
            <a:off x="22859020" y="6402752"/>
            <a:ext cx="2375878" cy="2375878"/>
          </a:xfrm>
          <a:prstGeom prst="rect">
            <a:avLst/>
          </a:prstGeom>
        </p:spPr>
      </p:pic>
      <p:pic>
        <p:nvPicPr>
          <p:cNvPr id="23" name="Image 22" descr="Une image contenant Lecteur flash USB, mémoire flash&#10;&#10;Description générée automatiquement">
            <a:extLst>
              <a:ext uri="{FF2B5EF4-FFF2-40B4-BE49-F238E27FC236}">
                <a16:creationId xmlns:a16="http://schemas.microsoft.com/office/drawing/2014/main" id="{4482D73B-5C17-EFCA-2B4A-76756487C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80000">
            <a:off x="19815907" y="10046676"/>
            <a:ext cx="1946031" cy="19460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B7027D-C28A-6341-FC03-C37C38C5A372}"/>
              </a:ext>
            </a:extLst>
          </p:cNvPr>
          <p:cNvSpPr txBox="1"/>
          <p:nvPr/>
        </p:nvSpPr>
        <p:spPr>
          <a:xfrm>
            <a:off x="2500152" y="1489808"/>
            <a:ext cx="4702342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5C8AFF"/>
                </a:solidFill>
                <a:latin typeface="Poppins"/>
                <a:cs typeface="Poppins"/>
              </a:rPr>
              <a:t>L'ORDINATEUR FIXE</a:t>
            </a:r>
          </a:p>
          <a:p>
            <a:endParaRPr lang="fr-FR" sz="3200">
              <a:solidFill>
                <a:srgbClr val="5C8AFF"/>
              </a:solidFill>
              <a:latin typeface="Poppins"/>
              <a:cs typeface="Poppins"/>
            </a:endParaRPr>
          </a:p>
          <a:p>
            <a:r>
              <a:rPr lang="fr-FR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Un ordinateur fixe permet de travailler, naviguer sur Internet, jouer, créer du contenu multimédia et stocker</a:t>
            </a:r>
          </a:p>
          <a:p>
            <a:endParaRPr lang="fr-FR" sz="3200" b="1">
              <a:solidFill>
                <a:srgbClr val="5C8AFF"/>
              </a:solidFill>
              <a:latin typeface="Poppins"/>
              <a:ea typeface="+mn-lt"/>
              <a:cs typeface="Poppins"/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  <p:pic>
        <p:nvPicPr>
          <p:cNvPr id="12" name="Image 11" descr="Une image contenant capture d’écran, conception, texte&#10;&#10;Description générée automatiquement">
            <a:extLst>
              <a:ext uri="{FF2B5EF4-FFF2-40B4-BE49-F238E27FC236}">
                <a16:creationId xmlns:a16="http://schemas.microsoft.com/office/drawing/2014/main" id="{B4105A75-7B47-B1BB-12CD-D97B74E1A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9677" y="2739292"/>
            <a:ext cx="3890108" cy="3890108"/>
          </a:xfrm>
          <a:prstGeom prst="rect">
            <a:avLst/>
          </a:prstGeom>
        </p:spPr>
      </p:pic>
      <p:sp>
        <p:nvSpPr>
          <p:cNvPr id="26" name="ZoneTexte 19">
            <a:extLst>
              <a:ext uri="{FF2B5EF4-FFF2-40B4-BE49-F238E27FC236}">
                <a16:creationId xmlns:a16="http://schemas.microsoft.com/office/drawing/2014/main" id="{61D165C7-CECB-435C-3405-A53D0A4AF9FB}"/>
              </a:ext>
            </a:extLst>
          </p:cNvPr>
          <p:cNvSpPr txBox="1"/>
          <p:nvPr/>
        </p:nvSpPr>
        <p:spPr>
          <a:xfrm>
            <a:off x="-7327693" y="923193"/>
            <a:ext cx="5991880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Le </a:t>
            </a:r>
            <a:r>
              <a:rPr lang="fr-FR" sz="2000" b="1">
                <a:solidFill>
                  <a:srgbClr val="FE7BAB"/>
                </a:solidFill>
                <a:latin typeface="Poppins"/>
                <a:cs typeface="Poppins"/>
              </a:rPr>
              <a:t>bureau d'ordinateur</a:t>
            </a:r>
            <a:r>
              <a:rPr lang="fr-FR" sz="2000" b="1">
                <a:solidFill>
                  <a:srgbClr val="5C8AFF"/>
                </a:solidFill>
                <a:latin typeface="Poppins"/>
                <a:cs typeface="Poppins"/>
              </a:rPr>
              <a:t> est comme un bureau de travail physique : il vous permet d'organiser et d'accéder facilement à vos documents, outils et applications, tout comme vous organiseriez vos papiers, stylos et fournitures sur un bureau réel.</a:t>
            </a:r>
            <a:endParaRPr lang="fr-FR" sz="2000"/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0654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3f5d72-3b87-4548-b7b0-6c4a33f7ec33">
      <Terms xmlns="http://schemas.microsoft.com/office/infopath/2007/PartnerControls"/>
    </lcf76f155ced4ddcb4097134ff3c332f>
    <TaxCatchAll xmlns="7f084a7d-0127-4909-893f-986114c3f2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67981-CA47-49B1-BABD-701BDCB8F09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7f084a7d-0127-4909-893f-986114c3f268"/>
    <ds:schemaRef ds:uri="923f5d72-3b87-4548-b7b0-6c4a33f7ec33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1DDFC3-1F34-47E1-9016-086AB2A58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0D47B-10D4-4458-AD42-13E7DAD8CD9C}">
  <ds:schemaRefs>
    <ds:schemaRef ds:uri="7f084a7d-0127-4909-893f-986114c3f268"/>
    <ds:schemaRef ds:uri="923f5d72-3b87-4548-b7b0-6c4a33f7ec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Grand écran</PresentationFormat>
  <Paragraphs>83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Enzo BISSON</dc:creator>
  <cp:lastModifiedBy>Pimms Médiation Cenon</cp:lastModifiedBy>
  <cp:revision>287</cp:revision>
  <dcterms:created xsi:type="dcterms:W3CDTF">2024-07-16T06:58:44Z</dcterms:created>
  <dcterms:modified xsi:type="dcterms:W3CDTF">2024-08-27T14:38:58Z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0x010100EF76DCEB1079B64498B9C1529A8D7336</vt:lpwstr>
  </property>
  <property fmtid="{D5CDD505-2E9C-101B-9397-08002B2CF9AE}" pid="3" name="MediaServiceImageTags">
    <vt:lpwstr/>
  </property>
</Properties>
</file>